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3" r:id="rId2"/>
    <p:sldId id="256" r:id="rId3"/>
    <p:sldId id="257" r:id="rId4"/>
    <p:sldId id="258" r:id="rId5"/>
    <p:sldId id="259" r:id="rId6"/>
    <p:sldId id="260" r:id="rId7"/>
    <p:sldId id="261" r:id="rId8"/>
    <p:sldId id="278" r:id="rId9"/>
    <p:sldId id="279" r:id="rId10"/>
    <p:sldId id="280" r:id="rId11"/>
    <p:sldId id="281" r:id="rId12"/>
    <p:sldId id="274" r:id="rId13"/>
    <p:sldId id="275" r:id="rId14"/>
    <p:sldId id="276" r:id="rId15"/>
    <p:sldId id="277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1196" y="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294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84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5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293177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26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2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7100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8944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49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762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341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18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181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43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7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571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34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103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EC677-EECE-C230-20FE-324AE9C18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33D49C-B8AC-58A7-F16A-E9FEC7937DC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71BEBB-91FA-06C7-69DF-E44DAE98C292}"/>
              </a:ext>
            </a:extLst>
          </p:cNvPr>
          <p:cNvSpPr/>
          <p:nvPr/>
        </p:nvSpPr>
        <p:spPr>
          <a:xfrm>
            <a:off x="335689" y="274508"/>
            <a:ext cx="8268263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rPr lang="en-GB" sz="2800" dirty="0">
                <a:latin typeface="Bahnschrift Light Condensed" panose="020B0502040204020203" pitchFamily="34" charset="0"/>
              </a:rPr>
              <a:t>Using Agentic AI to Prioritize CERT C Findings in Embedded Systems</a:t>
            </a:r>
          </a:p>
          <a:p>
            <a:pPr algn="ctr">
              <a:defRPr sz="3400" b="1">
                <a:solidFill>
                  <a:srgbClr val="FFFFFF"/>
                </a:solidFill>
              </a:defRPr>
            </a:pPr>
            <a:endParaRPr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F6C27B-DFF0-A7D9-BB62-E57DD1F0CD0C}"/>
              </a:ext>
            </a:extLst>
          </p:cNvPr>
          <p:cNvSpPr txBox="1"/>
          <p:nvPr/>
        </p:nvSpPr>
        <p:spPr>
          <a:xfrm>
            <a:off x="548640" y="2651760"/>
            <a:ext cx="18473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E5A94-4275-F401-B3B9-B4E7C7D68C2B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02FD4EF-1FA5-15BB-3FAF-5E9914C67D7C}"/>
              </a:ext>
            </a:extLst>
          </p:cNvPr>
          <p:cNvSpPr/>
          <p:nvPr/>
        </p:nvSpPr>
        <p:spPr>
          <a:xfrm>
            <a:off x="662786" y="1987132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A9FACC4-23AB-A3FE-4C52-E25D647CBECB}"/>
              </a:ext>
            </a:extLst>
          </p:cNvPr>
          <p:cNvSpPr/>
          <p:nvPr/>
        </p:nvSpPr>
        <p:spPr>
          <a:xfrm>
            <a:off x="7480897" y="109728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D49EE53-2CCB-C7F3-93ED-48B9315124DB}"/>
              </a:ext>
            </a:extLst>
          </p:cNvPr>
          <p:cNvSpPr/>
          <p:nvPr/>
        </p:nvSpPr>
        <p:spPr>
          <a:xfrm>
            <a:off x="7348953" y="576072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E828C9-F9A0-28C6-083B-7475D7025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055" y="1667587"/>
            <a:ext cx="2806844" cy="413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212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E8532-D634-FC12-695D-EBA5BABFB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A73C11-EF6D-1265-7035-9700EAE1CD48}"/>
              </a:ext>
            </a:extLst>
          </p:cNvPr>
          <p:cNvSpPr/>
          <p:nvPr/>
        </p:nvSpPr>
        <p:spPr>
          <a:xfrm>
            <a:off x="-51858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E1F510-2003-3747-2196-3B0BBEA112CB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86F810-B5E3-0559-722B-EFFF383ADB02}"/>
              </a:ext>
            </a:extLst>
          </p:cNvPr>
          <p:cNvSpPr txBox="1"/>
          <p:nvPr/>
        </p:nvSpPr>
        <p:spPr>
          <a:xfrm>
            <a:off x="548640" y="1371600"/>
            <a:ext cx="575189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what Agentic AI tool I use and why?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3D285D-21BC-AC5C-9AE2-80E45968D95C}"/>
              </a:ext>
            </a:extLst>
          </p:cNvPr>
          <p:cNvSpPr txBox="1"/>
          <p:nvPr/>
        </p:nvSpPr>
        <p:spPr>
          <a:xfrm>
            <a:off x="6851385" y="1024235"/>
            <a:ext cx="22926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sz="1400" dirty="0"/>
              <a:t>Amp by </a:t>
            </a:r>
            <a:r>
              <a:rPr lang="en-US" sz="1400" dirty="0" err="1"/>
              <a:t>Sourcegraph</a:t>
            </a:r>
            <a:r>
              <a:rPr lang="en-US" sz="1400" dirty="0"/>
              <a:t> </a:t>
            </a:r>
            <a:endParaRPr sz="14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DF3FF-A9B9-9566-4DE7-CA1AA86DB7E7}"/>
              </a:ext>
            </a:extLst>
          </p:cNvPr>
          <p:cNvSpPr txBox="1"/>
          <p:nvPr/>
        </p:nvSpPr>
        <p:spPr>
          <a:xfrm>
            <a:off x="51858" y="1925139"/>
            <a:ext cx="7604133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why</a:t>
            </a:r>
            <a:r>
              <a:rPr lang="en-US" dirty="0">
                <a:latin typeface="Abadi" panose="020B0604020104020204" pitchFamily="34" charset="0"/>
              </a:rPr>
              <a:t>?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>
                <a:latin typeface="Abadi" panose="020B0604020104020204" pitchFamily="34" charset="0"/>
              </a:rPr>
              <a:t> Many reasons but mainly because it doesn’t hallucinate 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F08A40-5F37-2CBA-74BD-E2DBF8993ADA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476C220-B04A-B36D-2AE0-1FB6FDB1BD80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434BE47-6B5B-75C0-C1F8-F3E276E03153}"/>
              </a:ext>
            </a:extLst>
          </p:cNvPr>
          <p:cNvSpPr/>
          <p:nvPr/>
        </p:nvSpPr>
        <p:spPr>
          <a:xfrm>
            <a:off x="7591362" y="28803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400C93D-DE1E-DAF4-CDA6-CC329F4DD371}"/>
              </a:ext>
            </a:extLst>
          </p:cNvPr>
          <p:cNvSpPr/>
          <p:nvPr/>
        </p:nvSpPr>
        <p:spPr>
          <a:xfrm>
            <a:off x="8116681" y="603504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C6E1414-A264-8E10-1217-782A3630D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1442" y="1593617"/>
            <a:ext cx="584066" cy="6630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BC7CEB7-0A01-7837-AED2-807C9AD9DDC8}"/>
              </a:ext>
            </a:extLst>
          </p:cNvPr>
          <p:cNvSpPr txBox="1"/>
          <p:nvPr/>
        </p:nvSpPr>
        <p:spPr>
          <a:xfrm>
            <a:off x="806236" y="2880360"/>
            <a:ext cx="697767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AMP does not generate free-form answers.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It only returns material that already exists in the indexed code or documentation.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The system runs deterministic code search and retrieval.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If a term, symbol, path, or pattern does not exist, AMP returns “no results,” not an invented answer.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Even when paired with an LLM, AMP constrains the model to operate on retrieved documents only. The model is not allowed to fabricate content outside the indexed corpus.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Execution paths inside AMP include validation steps that reject responses not grounded in source code or retrieved context.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In effect, AMP behaves more like a search engine and code browser with optional LLM summarization, not a generative assistant. Therefore the output is anchored to real repository data, which is why you do not observe hallucinations.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818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CF2818-BB2F-05AB-4737-E5330EB5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E416B3-CC98-0111-F8CC-9EA97525D306}"/>
              </a:ext>
            </a:extLst>
          </p:cNvPr>
          <p:cNvSpPr/>
          <p:nvPr/>
        </p:nvSpPr>
        <p:spPr>
          <a:xfrm>
            <a:off x="-51858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D9583-6D8B-1A25-CE89-DDF474E331CB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E7D72F-3B1A-FF77-2356-DB338C531BD9}"/>
              </a:ext>
            </a:extLst>
          </p:cNvPr>
          <p:cNvSpPr txBox="1"/>
          <p:nvPr/>
        </p:nvSpPr>
        <p:spPr>
          <a:xfrm>
            <a:off x="523816" y="1199068"/>
            <a:ext cx="575189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what Agentic AI tool I use and why?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2EED84-99BB-4529-9197-C63FC9AED800}"/>
              </a:ext>
            </a:extLst>
          </p:cNvPr>
          <p:cNvSpPr txBox="1"/>
          <p:nvPr/>
        </p:nvSpPr>
        <p:spPr>
          <a:xfrm>
            <a:off x="6851385" y="1024235"/>
            <a:ext cx="22926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sz="1400" dirty="0"/>
              <a:t>Amp by </a:t>
            </a:r>
            <a:r>
              <a:rPr lang="en-US" sz="1400" dirty="0" err="1"/>
              <a:t>Sourcegraph</a:t>
            </a:r>
            <a:r>
              <a:rPr lang="en-US" sz="1400" dirty="0"/>
              <a:t> </a:t>
            </a:r>
            <a:endParaRPr sz="14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9A44C1-DA2A-904B-7DA6-43D316FAF858}"/>
              </a:ext>
            </a:extLst>
          </p:cNvPr>
          <p:cNvSpPr txBox="1"/>
          <p:nvPr/>
        </p:nvSpPr>
        <p:spPr>
          <a:xfrm>
            <a:off x="51858" y="1925139"/>
            <a:ext cx="1140056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why</a:t>
            </a:r>
            <a:r>
              <a:rPr lang="en-US" dirty="0">
                <a:latin typeface="Abadi" panose="020B0604020104020204" pitchFamily="34" charset="0"/>
              </a:rPr>
              <a:t>?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>
                <a:latin typeface="Abadi" panose="020B0604020104020204" pitchFamily="34" charset="0"/>
              </a:rPr>
              <a:t> 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DF48CD-C2B2-C324-F04D-3E9F3455118A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A5164A0-9A37-C8FF-1016-E36F63472CD0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95C0127-092C-59C5-D700-E33F548ECFEF}"/>
              </a:ext>
            </a:extLst>
          </p:cNvPr>
          <p:cNvSpPr/>
          <p:nvPr/>
        </p:nvSpPr>
        <p:spPr>
          <a:xfrm>
            <a:off x="7591362" y="28803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B2419F-8C73-ACE9-E28A-D34BACCFD858}"/>
              </a:ext>
            </a:extLst>
          </p:cNvPr>
          <p:cNvSpPr/>
          <p:nvPr/>
        </p:nvSpPr>
        <p:spPr>
          <a:xfrm>
            <a:off x="8116681" y="603504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D4FEDBE-140D-2740-62AD-C6360C141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1442" y="1593617"/>
            <a:ext cx="584066" cy="6630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FE45C4-9141-15C5-11DC-311D1D8ED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628380"/>
            <a:ext cx="8769955" cy="4680980"/>
          </a:xfrm>
          <a:prstGeom prst="rect">
            <a:avLst/>
          </a:prstGeom>
        </p:spPr>
      </p:pic>
      <p:sp>
        <p:nvSpPr>
          <p:cNvPr id="16" name="Arrow: Up 15">
            <a:extLst>
              <a:ext uri="{FF2B5EF4-FFF2-40B4-BE49-F238E27FC236}">
                <a16:creationId xmlns:a16="http://schemas.microsoft.com/office/drawing/2014/main" id="{B072FB67-75C7-04BC-D6FD-492B0E803666}"/>
              </a:ext>
            </a:extLst>
          </p:cNvPr>
          <p:cNvSpPr/>
          <p:nvPr/>
        </p:nvSpPr>
        <p:spPr>
          <a:xfrm>
            <a:off x="1512658" y="1922051"/>
            <a:ext cx="288616" cy="33152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Up 16">
            <a:extLst>
              <a:ext uri="{FF2B5EF4-FFF2-40B4-BE49-F238E27FC236}">
                <a16:creationId xmlns:a16="http://schemas.microsoft.com/office/drawing/2014/main" id="{F3A7C45D-4868-621D-A115-6CF6AD18DE45}"/>
              </a:ext>
            </a:extLst>
          </p:cNvPr>
          <p:cNvSpPr/>
          <p:nvPr/>
        </p:nvSpPr>
        <p:spPr>
          <a:xfrm>
            <a:off x="2122018" y="1982223"/>
            <a:ext cx="185461" cy="45720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Up 17">
            <a:extLst>
              <a:ext uri="{FF2B5EF4-FFF2-40B4-BE49-F238E27FC236}">
                <a16:creationId xmlns:a16="http://schemas.microsoft.com/office/drawing/2014/main" id="{20F930F7-5EAD-475C-65DB-DE494AF4DD98}"/>
              </a:ext>
            </a:extLst>
          </p:cNvPr>
          <p:cNvSpPr/>
          <p:nvPr/>
        </p:nvSpPr>
        <p:spPr>
          <a:xfrm>
            <a:off x="2442762" y="1883437"/>
            <a:ext cx="185461" cy="45720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C8A4FEFC-424A-D345-34CD-175321C85EA0}"/>
              </a:ext>
            </a:extLst>
          </p:cNvPr>
          <p:cNvSpPr/>
          <p:nvPr/>
        </p:nvSpPr>
        <p:spPr>
          <a:xfrm>
            <a:off x="2847528" y="1429900"/>
            <a:ext cx="270024" cy="3326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49B6105E-3FE2-CF33-34FA-C17DA216C5EF}"/>
              </a:ext>
            </a:extLst>
          </p:cNvPr>
          <p:cNvSpPr/>
          <p:nvPr/>
        </p:nvSpPr>
        <p:spPr>
          <a:xfrm>
            <a:off x="3293988" y="1534228"/>
            <a:ext cx="173368" cy="22829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E7955972-6418-143B-2D12-F38FC5188099}"/>
              </a:ext>
            </a:extLst>
          </p:cNvPr>
          <p:cNvSpPr/>
          <p:nvPr/>
        </p:nvSpPr>
        <p:spPr>
          <a:xfrm>
            <a:off x="3727152" y="1534227"/>
            <a:ext cx="173368" cy="22829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407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577AD2-FE4A-7BCC-FE93-A90FB7CA4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4C9AF6-404B-3FA3-5FED-5543D501F20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B38388-5FEA-E63C-ADFA-07BB0CB43189}"/>
              </a:ext>
            </a:extLst>
          </p:cNvPr>
          <p:cNvSpPr/>
          <p:nvPr/>
        </p:nvSpPr>
        <p:spPr>
          <a:xfrm>
            <a:off x="274320" y="182880"/>
            <a:ext cx="7752762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Demo 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D9AEFA-2CEA-9790-92F0-A1CB66F99A44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8E377BE-EAFC-7A4B-40BC-FE61D468E921}"/>
              </a:ext>
            </a:extLst>
          </p:cNvPr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E5D2AE8-0BBF-89F0-5D89-C844F6A0830F}"/>
              </a:ext>
            </a:extLst>
          </p:cNvPr>
          <p:cNvSpPr/>
          <p:nvPr/>
        </p:nvSpPr>
        <p:spPr>
          <a:xfrm>
            <a:off x="8147125" y="1193185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BFC30B1-9B06-D2B8-D1FA-548D68A9415E}"/>
              </a:ext>
            </a:extLst>
          </p:cNvPr>
          <p:cNvSpPr/>
          <p:nvPr/>
        </p:nvSpPr>
        <p:spPr>
          <a:xfrm>
            <a:off x="8361544" y="59436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2050" name="Picture 2" descr="No photo description available.">
            <a:extLst>
              <a:ext uri="{FF2B5EF4-FFF2-40B4-BE49-F238E27FC236}">
                <a16:creationId xmlns:a16="http://schemas.microsoft.com/office/drawing/2014/main" id="{6E9EF19D-7A5F-E72E-3A54-E3CF91AF8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547" y="1318280"/>
            <a:ext cx="6941595" cy="4625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3265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9C6DBE-B419-5CCA-DC59-4DA0C0C03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194430-FF54-C36C-3D27-2D33B945F69C}"/>
              </a:ext>
            </a:extLst>
          </p:cNvPr>
          <p:cNvSpPr/>
          <p:nvPr/>
        </p:nvSpPr>
        <p:spPr>
          <a:xfrm>
            <a:off x="-97884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8BF065-3F4A-9B2D-659D-5FB703EB5C93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2EFC5F-8A9D-EA9D-2059-0EBFB7567216}"/>
              </a:ext>
            </a:extLst>
          </p:cNvPr>
          <p:cNvSpPr txBox="1"/>
          <p:nvPr/>
        </p:nvSpPr>
        <p:spPr>
          <a:xfrm>
            <a:off x="555084" y="1113543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 Reads code + rules + docs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58F1F4-CEFC-B293-2F7E-5CB65091BC7F}"/>
              </a:ext>
            </a:extLst>
          </p:cNvPr>
          <p:cNvSpPr txBox="1"/>
          <p:nvPr/>
        </p:nvSpPr>
        <p:spPr>
          <a:xfrm>
            <a:off x="548640" y="1715838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 Understands constraints (≤54 HP)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87B4DA-1BB8-2198-1726-17E71FD7FF8E}"/>
              </a:ext>
            </a:extLst>
          </p:cNvPr>
          <p:cNvSpPr txBox="1"/>
          <p:nvPr/>
        </p:nvSpPr>
        <p:spPr>
          <a:xfrm>
            <a:off x="548640" y="2252818"/>
            <a:ext cx="290656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sz="2000" dirty="0"/>
              <a:t>Reprioritizes findings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4167F0-B104-E4D1-A624-71F5D894C40A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2E418EF-F92F-784D-DA72-D76D887E2342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A828EA-1C1B-3F62-61C7-AE5054C267F8}"/>
              </a:ext>
            </a:extLst>
          </p:cNvPr>
          <p:cNvSpPr/>
          <p:nvPr/>
        </p:nvSpPr>
        <p:spPr>
          <a:xfrm>
            <a:off x="7137230" y="1678446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9D48821-9904-CF24-B2C9-340A26E3653A}"/>
              </a:ext>
            </a:extLst>
          </p:cNvPr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 descr="A diagram of a computer&#10;&#10;AI-generated content may be incorrect.">
            <a:extLst>
              <a:ext uri="{FF2B5EF4-FFF2-40B4-BE49-F238E27FC236}">
                <a16:creationId xmlns:a16="http://schemas.microsoft.com/office/drawing/2014/main" id="{83188481-23CC-5BDF-CEDA-995CB8515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67" y="2714482"/>
            <a:ext cx="5780971" cy="3590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615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8DE62-DFE3-8237-7E68-F9984E0E2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C46BF2-1A6E-B507-EF8C-5403179DDC4E}"/>
              </a:ext>
            </a:extLst>
          </p:cNvPr>
          <p:cNvSpPr/>
          <p:nvPr/>
        </p:nvSpPr>
        <p:spPr>
          <a:xfrm>
            <a:off x="-182880" y="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700715-C19C-F789-A5E1-7A511C12485C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53CA7D-2902-B9C1-22C3-41618C79D1B2}"/>
              </a:ext>
            </a:extLst>
          </p:cNvPr>
          <p:cNvSpPr txBox="1"/>
          <p:nvPr/>
        </p:nvSpPr>
        <p:spPr>
          <a:xfrm>
            <a:off x="555084" y="1113543"/>
            <a:ext cx="5346335" cy="193899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 Reads code, understand how is 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/>
              <a:t>everyone else is using similar code 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/>
              <a:t> + rules + docs.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endParaRPr lang="en-US" dirty="0"/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/>
              <a:t>Enter Amp….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984E55-540B-F5C7-314D-4D39E8BA7694}"/>
              </a:ext>
            </a:extLst>
          </p:cNvPr>
          <p:cNvSpPr txBox="1"/>
          <p:nvPr/>
        </p:nvSpPr>
        <p:spPr>
          <a:xfrm>
            <a:off x="548640" y="1715838"/>
            <a:ext cx="37061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DAB63E-C432-82B7-DFAA-368293B564C7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7C2B054-FC87-6448-0571-97690FC07DBD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7AB3C99-9563-096C-AB72-EAC518BB15BA}"/>
              </a:ext>
            </a:extLst>
          </p:cNvPr>
          <p:cNvSpPr/>
          <p:nvPr/>
        </p:nvSpPr>
        <p:spPr>
          <a:xfrm>
            <a:off x="7137230" y="1678446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FE4414A-A7BC-AA0F-585E-868B9E7097EB}"/>
              </a:ext>
            </a:extLst>
          </p:cNvPr>
          <p:cNvSpPr/>
          <p:nvPr/>
        </p:nvSpPr>
        <p:spPr>
          <a:xfrm>
            <a:off x="0" y="5559615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8AE6693-B4FD-BA95-9180-6925A9DF4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139" y="3009748"/>
            <a:ext cx="4723956" cy="319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9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E79C8-65B6-2EC5-3049-9EA14DD7AD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DDCB30-CC24-B58F-1F6D-519687D6E99A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481AFF-0032-E0FE-9A25-A27D89413EB4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994484-3063-5B24-4E73-7C21FC730B37}"/>
              </a:ext>
            </a:extLst>
          </p:cNvPr>
          <p:cNvSpPr txBox="1"/>
          <p:nvPr/>
        </p:nvSpPr>
        <p:spPr>
          <a:xfrm>
            <a:off x="555084" y="1113543"/>
            <a:ext cx="5346335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 Reads code, understand how is 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/>
              <a:t>everyone else is using similar code 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/>
              <a:t> + rules + docs.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95E40-4925-A393-0488-E83447718EF4}"/>
              </a:ext>
            </a:extLst>
          </p:cNvPr>
          <p:cNvSpPr txBox="1"/>
          <p:nvPr/>
        </p:nvSpPr>
        <p:spPr>
          <a:xfrm>
            <a:off x="548640" y="1715838"/>
            <a:ext cx="37061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C5C4A8-A160-75CD-AD61-61DF656CD7E8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056DD5A-AB9A-5EFF-563F-476A35B3E39B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B50386D-F532-BCED-6E84-8A528C89790C}"/>
              </a:ext>
            </a:extLst>
          </p:cNvPr>
          <p:cNvSpPr/>
          <p:nvPr/>
        </p:nvSpPr>
        <p:spPr>
          <a:xfrm>
            <a:off x="7137230" y="1678446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1DC04A7-3408-525F-D71B-16F6D4DC7A14}"/>
              </a:ext>
            </a:extLst>
          </p:cNvPr>
          <p:cNvSpPr/>
          <p:nvPr/>
        </p:nvSpPr>
        <p:spPr>
          <a:xfrm>
            <a:off x="0" y="5559615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0546704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171538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7752762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Demo Overview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722826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C </a:t>
            </a:r>
            <a:r>
              <a:rPr lang="en-US" dirty="0"/>
              <a:t>program, Embedded </a:t>
            </a:r>
            <a:r>
              <a:rPr dirty="0"/>
              <a:t>ECU sim + Python GUI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443903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lang="en-US" dirty="0"/>
              <a:t>Engine Maps </a:t>
            </a:r>
            <a:r>
              <a:rPr dirty="0"/>
              <a:t>ROAD ≤54 HP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4852610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lang="en-US" dirty="0"/>
              <a:t>Engine Maps </a:t>
            </a:r>
            <a:r>
              <a:rPr dirty="0"/>
              <a:t>RACE 65–100 HP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7787743" y="132588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8361544" y="59436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3074" name="Picture 2" descr="Tuning of VE (Fuel)">
            <a:extLst>
              <a:ext uri="{FF2B5EF4-FFF2-40B4-BE49-F238E27FC236}">
                <a16:creationId xmlns:a16="http://schemas.microsoft.com/office/drawing/2014/main" id="{A1539698-A98E-AD7C-2378-26A265FEE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319426"/>
            <a:ext cx="5334000" cy="256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Static Analysis Results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Many high-severity items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699742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b="1" dirty="0"/>
              <a:t>Medium-severity missing-else is true danger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7" name="Oval 6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A7DDDF-7D27-757D-355E-02B651A56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808" y="2432163"/>
            <a:ext cx="6562260" cy="391837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Demonstrating the Backdoor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18872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ROAD ECU exploited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5682" y="17830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Malformed input bypasses VIN check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7" name="Oval 6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87ED0C1-01DC-9F95-6C46-1349B78B4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835" y="2331720"/>
            <a:ext cx="3270239" cy="403839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-1180128" y="13716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Root Cause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Missing ELSE path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scanf misuse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Uninitialized logic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8802174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rPr sz="3200" dirty="0"/>
              <a:t>Using Agentic AI to Prioritize CERT C Findings in Embedded Systems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02746" y="1186890"/>
            <a:ext cx="671690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sz="2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AI Hacking Village / </a:t>
            </a:r>
            <a:r>
              <a:rPr sz="2800" dirty="0" err="1">
                <a:solidFill>
                  <a:schemeClr val="accent3">
                    <a:lumMod val="40000"/>
                    <a:lumOff val="60000"/>
                  </a:schemeClr>
                </a:solidFill>
              </a:rPr>
              <a:t>BSides</a:t>
            </a:r>
            <a:r>
              <a:rPr sz="2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TLV Edition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7122" y="2451590"/>
            <a:ext cx="747031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sz="3600" dirty="0"/>
              <a:t>Static analysis severity ≠ real risk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7122" y="3451553"/>
            <a:ext cx="744466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sz="3200" dirty="0"/>
              <a:t>• Agentic AI finds actual critical flaw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233531" y="159837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8041789" y="118689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1506612" y="4624204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Static Severity Misleads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Backdoor labeled MEDIUM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Irrelevant highs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No domain knowledge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Agentic AI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Understands 54 HP law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Analyzes program intent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Detects violation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AI-Generated Fix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Validate scanf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Complete else-chain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Reject illegal HP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Reprioritization Results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Backdoor elevated to critical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Noise remains low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7" name="Oval 6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Demo Flow Summary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Static → exploit → AI → fix sequence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6" name="Oval 5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Key Takeaways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Severity ≠ risk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AI adds reasoning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7" name="Oval 6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9780" y="76405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811484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Closing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AI finds what matters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Better prioritization = safer systems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7" name="Oval 6"/>
          <p:cNvSpPr/>
          <p:nvPr/>
        </p:nvSpPr>
        <p:spPr>
          <a:xfrm>
            <a:off x="274320" y="275578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7450212" y="137160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67506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8268263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Embedded Systems Context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6832320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MCUs use </a:t>
            </a:r>
            <a:r>
              <a:rPr lang="en-US" dirty="0"/>
              <a:t>the </a:t>
            </a:r>
            <a:r>
              <a:rPr dirty="0"/>
              <a:t>C </a:t>
            </a:r>
            <a:r>
              <a:rPr lang="en-US" dirty="0"/>
              <a:t>language </a:t>
            </a:r>
            <a:r>
              <a:rPr dirty="0"/>
              <a:t>for determinis</a:t>
            </a:r>
            <a:r>
              <a:rPr lang="en-US" dirty="0"/>
              <a:t>m </a:t>
            </a:r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288691" y="2011680"/>
            <a:ext cx="8855309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 Using the C language = </a:t>
            </a:r>
            <a:r>
              <a:rPr dirty="0"/>
              <a:t> </a:t>
            </a:r>
            <a:r>
              <a:rPr sz="1600" dirty="0"/>
              <a:t>Direct HW access</a:t>
            </a:r>
            <a:r>
              <a:rPr lang="en-US" sz="1600" dirty="0"/>
              <a:t>, low memory footprint, speed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sz="1600" i="1" dirty="0"/>
              <a:t>But also, many pitfalls and safety and stability problems </a:t>
            </a:r>
            <a:endParaRPr sz="16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548640" y="2755678"/>
            <a:ext cx="8424101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lang="en-US" dirty="0"/>
              <a:t>That is why we have </a:t>
            </a:r>
            <a:r>
              <a:rPr dirty="0"/>
              <a:t>Safety and regulation constraints</a:t>
            </a:r>
            <a:endParaRPr lang="en-US" dirty="0"/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/>
              <a:t>In the form of strict, enforceable “coding Standard” </a:t>
            </a:r>
            <a:endParaRPr dirty="0"/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7480897" y="109728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7416459" y="5661673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E32E909-73DB-27B6-F346-F8FD90CE2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481" y="3688019"/>
            <a:ext cx="3146372" cy="257181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7599339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CERT C Is Important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Prevents undefined behavior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Hardens security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Complements MISRA 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395678" y="52120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7401117" y="12801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7873659" y="6131696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6D862DD-AF5C-81C6-75AF-063F3007D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3291840"/>
            <a:ext cx="1981302" cy="520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63844F-824F-CABA-3B74-6B1E74614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272" y="3258958"/>
            <a:ext cx="2406774" cy="6731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8F1040A-8355-64A3-2315-BECCCF9C6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01" y="3983677"/>
            <a:ext cx="8720553" cy="7262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3137C1-9B02-0753-7D06-9F13BD92AF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6281" y="4807586"/>
            <a:ext cx="5704567" cy="15639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7323178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Limits of Static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76415" y="1898415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Understands code only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76415" y="2245036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Severity is theoretical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76415" y="259277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No business/regulation context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0" y="141732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6871501" y="335843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8459734" y="2916568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66A1775-F4A2-A7AF-6105-DFD6D628D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186" y="3287125"/>
            <a:ext cx="4792917" cy="30326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2620269-E0D3-32A2-40E3-4E1F95A9FC85}"/>
              </a:ext>
            </a:extLst>
          </p:cNvPr>
          <p:cNvSpPr txBox="1"/>
          <p:nvPr/>
        </p:nvSpPr>
        <p:spPr>
          <a:xfrm>
            <a:off x="1076415" y="1121828"/>
            <a:ext cx="6923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Enforcement is done with Static Code Analysis tools that in turn have their own problems 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8249852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rPr dirty="0"/>
              <a:t>Severity Is Not Real Risk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High severity may be harmless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Medium severity may be catastrophic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Tools miss real-world impact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7955280" y="11887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F35145D-4376-067D-6C21-A28A2587F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974" y="3143634"/>
            <a:ext cx="5455403" cy="30742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Reads code + rules + docs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6838732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Understands </a:t>
            </a:r>
            <a:r>
              <a:rPr lang="en-US" dirty="0"/>
              <a:t>legal and regulatory </a:t>
            </a:r>
            <a:r>
              <a:rPr sz="2000" dirty="0"/>
              <a:t>constraints</a:t>
            </a:r>
            <a:endParaRPr lang="en-US" sz="2000" dirty="0"/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sz="2000" dirty="0"/>
              <a:t> </a:t>
            </a:r>
            <a:r>
              <a:rPr sz="2400" b="1" dirty="0">
                <a:solidFill>
                  <a:srgbClr val="FF0000"/>
                </a:solidFill>
              </a:rPr>
              <a:t>(≤54 H</a:t>
            </a:r>
            <a:r>
              <a:rPr lang="en-US" sz="2400" b="1" dirty="0">
                <a:solidFill>
                  <a:srgbClr val="FF0000"/>
                </a:solidFill>
              </a:rPr>
              <a:t>oarse Power  , Road vs Race</a:t>
            </a:r>
            <a:r>
              <a:rPr sz="240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5084" y="2731802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Reprioritizes findings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7591362" y="28803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4098" name="Picture 2" descr="Motorcycle Driving licence categories and Motorcycle tests">
            <a:extLst>
              <a:ext uri="{FF2B5EF4-FFF2-40B4-BE49-F238E27FC236}">
                <a16:creationId xmlns:a16="http://schemas.microsoft.com/office/drawing/2014/main" id="{873EE00B-FF8A-D342-0B25-9DBB9F4E8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22" y="3179490"/>
            <a:ext cx="3673249" cy="3129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A17232-C4AD-D00A-590C-D171C5CCC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C51910-3F41-93E8-A6C3-57D833B42D1F}"/>
              </a:ext>
            </a:extLst>
          </p:cNvPr>
          <p:cNvSpPr/>
          <p:nvPr/>
        </p:nvSpPr>
        <p:spPr>
          <a:xfrm>
            <a:off x="0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FC2E41-EFF4-3CE6-21A2-7BDE25864323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E77530-4F97-5174-5282-DF351BCFC0AD}"/>
              </a:ext>
            </a:extLst>
          </p:cNvPr>
          <p:cNvSpPr txBox="1"/>
          <p:nvPr/>
        </p:nvSpPr>
        <p:spPr>
          <a:xfrm>
            <a:off x="548640" y="1371600"/>
            <a:ext cx="575189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what Agentic AI tool I use and why?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6867FD-BD83-1A5C-4468-80A9EFF125F9}"/>
              </a:ext>
            </a:extLst>
          </p:cNvPr>
          <p:cNvSpPr txBox="1"/>
          <p:nvPr/>
        </p:nvSpPr>
        <p:spPr>
          <a:xfrm>
            <a:off x="2334481" y="2270137"/>
            <a:ext cx="366959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Amp by </a:t>
            </a:r>
            <a:r>
              <a:rPr lang="en-US" dirty="0" err="1"/>
              <a:t>Sourcegraph</a:t>
            </a:r>
            <a:r>
              <a:rPr lang="en-US" dirty="0"/>
              <a:t> </a:t>
            </a:r>
            <a:endParaRPr sz="24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C9C314-75D9-1CA6-37A1-A919D5123653}"/>
              </a:ext>
            </a:extLst>
          </p:cNvPr>
          <p:cNvSpPr txBox="1"/>
          <p:nvPr/>
        </p:nvSpPr>
        <p:spPr>
          <a:xfrm>
            <a:off x="555084" y="2731802"/>
            <a:ext cx="37061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1AC5C-28A9-3B31-6A50-56A7557C121A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A656A9E-17C9-C720-3B91-9D2A3F0616E1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A6797FB-C9EA-4352-0698-061DA0BE5471}"/>
              </a:ext>
            </a:extLst>
          </p:cNvPr>
          <p:cNvSpPr/>
          <p:nvPr/>
        </p:nvSpPr>
        <p:spPr>
          <a:xfrm>
            <a:off x="7591362" y="28803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1232D62-1DB2-218F-8692-A51D818E81CF}"/>
              </a:ext>
            </a:extLst>
          </p:cNvPr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108F2DF-83E6-1305-2DC4-300C19A15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116" y="3006122"/>
            <a:ext cx="2019404" cy="229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511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26062-DBF0-93CC-D6B7-122EFAE97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4F8766-87E5-F711-7336-29B3A7EF630A}"/>
              </a:ext>
            </a:extLst>
          </p:cNvPr>
          <p:cNvSpPr/>
          <p:nvPr/>
        </p:nvSpPr>
        <p:spPr>
          <a:xfrm>
            <a:off x="-51858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B7CA7A-D03B-6DAA-D256-9085C8BEBB05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83FAB3-2E49-A4D6-386A-7FDD5D209F47}"/>
              </a:ext>
            </a:extLst>
          </p:cNvPr>
          <p:cNvSpPr txBox="1"/>
          <p:nvPr/>
        </p:nvSpPr>
        <p:spPr>
          <a:xfrm>
            <a:off x="548640" y="1371600"/>
            <a:ext cx="575189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what Agentic AI tool I use and why?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FFE58C-C87D-BB1D-22A7-51FDCDBF3679}"/>
              </a:ext>
            </a:extLst>
          </p:cNvPr>
          <p:cNvSpPr txBox="1"/>
          <p:nvPr/>
        </p:nvSpPr>
        <p:spPr>
          <a:xfrm>
            <a:off x="2819434" y="3596206"/>
            <a:ext cx="22926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sz="1400" dirty="0"/>
              <a:t>Amp by </a:t>
            </a:r>
            <a:r>
              <a:rPr lang="en-US" sz="1400" dirty="0" err="1"/>
              <a:t>Sourcegraph</a:t>
            </a:r>
            <a:r>
              <a:rPr lang="en-US" sz="1400" dirty="0"/>
              <a:t> </a:t>
            </a:r>
            <a:endParaRPr sz="14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F4156A-1801-1767-C3A9-D408807351FF}"/>
              </a:ext>
            </a:extLst>
          </p:cNvPr>
          <p:cNvSpPr txBox="1"/>
          <p:nvPr/>
        </p:nvSpPr>
        <p:spPr>
          <a:xfrm>
            <a:off x="51858" y="1925139"/>
            <a:ext cx="8114144" cy="150810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why</a:t>
            </a:r>
            <a:r>
              <a:rPr lang="en-US" dirty="0">
                <a:latin typeface="Abadi" panose="020B0604020104020204" pitchFamily="34" charset="0"/>
              </a:rPr>
              <a:t>?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>
                <a:latin typeface="Abadi" panose="020B0604020104020204" pitchFamily="34" charset="0"/>
              </a:rPr>
              <a:t> Many reasons but mainly because it doesn’t hallucinate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endParaRPr lang="en-US" dirty="0">
              <a:latin typeface="Abadi" panose="020B0604020104020204" pitchFamily="34" charset="0"/>
            </a:endParaRP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sz="2000" dirty="0">
                <a:latin typeface="Abadi" panose="020B0604020104020204" pitchFamily="34" charset="0"/>
              </a:rPr>
              <a:t>And doesn’t interduce security issues to the modified /generated code   </a:t>
            </a:r>
            <a:endParaRPr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7494C1-9093-787A-CA4E-7494EB5926CD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78AF7A4-709A-1FBA-558D-18E258DD13A0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73EDBD7-748B-93A1-05FC-304D4F3A60C7}"/>
              </a:ext>
            </a:extLst>
          </p:cNvPr>
          <p:cNvSpPr/>
          <p:nvPr/>
        </p:nvSpPr>
        <p:spPr>
          <a:xfrm>
            <a:off x="7804532" y="3571731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C38BED2-86A8-82B6-BB2D-DABE87A43920}"/>
              </a:ext>
            </a:extLst>
          </p:cNvPr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46E2920-7228-0D5F-0D98-12F31387C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4324" y="4069509"/>
            <a:ext cx="584066" cy="66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33358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5639</TotalTime>
  <Words>1035</Words>
  <Application>Microsoft Office PowerPoint</Application>
  <PresentationFormat>On-screen Show (4:3)</PresentationFormat>
  <Paragraphs>138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Abadi</vt:lpstr>
      <vt:lpstr>Arial</vt:lpstr>
      <vt:lpstr>Bahnschrift Light Condensed</vt:lpstr>
      <vt:lpstr>Century Gothic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Daniel Liezrowice</cp:lastModifiedBy>
  <cp:revision>11</cp:revision>
  <dcterms:created xsi:type="dcterms:W3CDTF">2013-01-27T09:14:16Z</dcterms:created>
  <dcterms:modified xsi:type="dcterms:W3CDTF">2025-12-10T19:27:54Z</dcterms:modified>
  <cp:category/>
</cp:coreProperties>
</file>

<file path=docProps/thumbnail.jpeg>
</file>